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4"/>
  </p:sldMasterIdLst>
  <p:sldIdLst>
    <p:sldId id="257" r:id="rId5"/>
    <p:sldId id="274" r:id="rId6"/>
    <p:sldId id="259" r:id="rId7"/>
    <p:sldId id="260" r:id="rId8"/>
    <p:sldId id="261" r:id="rId9"/>
    <p:sldId id="262" r:id="rId10"/>
    <p:sldId id="271" r:id="rId11"/>
    <p:sldId id="273" r:id="rId12"/>
    <p:sldId id="263" r:id="rId13"/>
    <p:sldId id="266" r:id="rId14"/>
    <p:sldId id="267" r:id="rId15"/>
    <p:sldId id="268" r:id="rId16"/>
    <p:sldId id="265" r:id="rId17"/>
    <p:sldId id="269" r:id="rId18"/>
    <p:sldId id="270" r:id="rId19"/>
    <p:sldId id="272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2" d="100"/>
          <a:sy n="82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618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96544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7544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3862963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126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40727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38999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67707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966163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910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12833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237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96500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7051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56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915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5955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777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2D6E202-B606-4609-B914-27C9371A1F6D}" type="datetime1">
              <a:rPr lang="en-US" smtClean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964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  <p:sldLayoutId id="2147483768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5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5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5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hyperlink" Target="https://dataaspirant.com/3_confusion_matrix/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CREDIT CARD FRAUD DETECTION</a:t>
            </a:r>
            <a:endParaRPr lang="en-US" sz="8000" dirty="0"/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4F67C4A-D6BF-E7F8-238A-943A83D39D23}"/>
              </a:ext>
            </a:extLst>
          </p:cNvPr>
          <p:cNvSpPr txBox="1"/>
          <p:nvPr/>
        </p:nvSpPr>
        <p:spPr>
          <a:xfrm>
            <a:off x="10292769" y="4739951"/>
            <a:ext cx="12503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Sanjay</a:t>
            </a:r>
          </a:p>
          <a:p>
            <a:r>
              <a:rPr lang="en-IN" sz="2400" dirty="0"/>
              <a:t>Sudha</a:t>
            </a:r>
          </a:p>
          <a:p>
            <a:r>
              <a:rPr lang="en-IN" sz="2400" dirty="0"/>
              <a:t>Shivani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E19F168-11FC-CA3B-451F-235B4B742C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53"/>
    </mc:Choice>
    <mc:Fallback>
      <p:transition spd="slow" advTm="15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F7620-7FF6-9C85-A8EA-F818519FE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105319"/>
            <a:ext cx="10364451" cy="1596177"/>
          </a:xfrm>
        </p:spPr>
        <p:txBody>
          <a:bodyPr>
            <a:normAutofit/>
          </a:bodyPr>
          <a:lstStyle/>
          <a:p>
            <a:r>
              <a:rPr lang="en-IN" sz="3600" dirty="0"/>
              <a:t>Characteristics of Fraudulent Transactions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180606-AD58-73E6-8B87-2FDE89771621}"/>
              </a:ext>
            </a:extLst>
          </p:cNvPr>
          <p:cNvSpPr txBox="1"/>
          <p:nvPr/>
        </p:nvSpPr>
        <p:spPr>
          <a:xfrm>
            <a:off x="1554791" y="5148864"/>
            <a:ext cx="9082417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kern="1200" dirty="0">
                <a:solidFill>
                  <a:schemeClr val="tx1"/>
                </a:solidFill>
                <a:effectLst/>
              </a:rPr>
              <a:t>Day of the week v/s fraudulent transactions</a:t>
            </a:r>
            <a:endParaRPr lang="en-IN" sz="1800" b="0" i="0" u="none" strike="noStrike" dirty="0">
              <a:solidFill>
                <a:schemeClr val="tx1"/>
              </a:solidFill>
              <a:effectLst/>
            </a:endParaRPr>
          </a:p>
          <a:p>
            <a:endParaRPr lang="en-US" b="1" dirty="0"/>
          </a:p>
          <a:p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fraudulent transactions are more on Saturday, Sunday and Monday compared to the other days in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FraudTrain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data and in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FraudTest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data Tuesdays and Wednesdays are having more fraudulent cases.</a:t>
            </a:r>
            <a:endParaRPr lang="en-IN" sz="1800" b="0" i="0" u="none" strike="noStrike" dirty="0">
              <a:solidFill>
                <a:schemeClr val="tx1"/>
              </a:solidFill>
              <a:effectLst/>
            </a:endParaRP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D85B1F-8E54-D9C3-EB53-5A4182C3B7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194"/>
          <a:stretch/>
        </p:blipFill>
        <p:spPr>
          <a:xfrm>
            <a:off x="6382139" y="1414102"/>
            <a:ext cx="5517783" cy="33970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01F563-46F7-DA01-35F4-522CE4F832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92"/>
          <a:stretch/>
        </p:blipFill>
        <p:spPr>
          <a:xfrm>
            <a:off x="513184" y="1414103"/>
            <a:ext cx="5766318" cy="339703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A938054-5BCD-1F8A-2A33-77AFD44C32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70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77"/>
    </mc:Choice>
    <mc:Fallback>
      <p:transition spd="slow" advTm="229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F7620-7FF6-9C85-A8EA-F818519FE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-53288"/>
            <a:ext cx="10364451" cy="1596177"/>
          </a:xfrm>
        </p:spPr>
        <p:txBody>
          <a:bodyPr>
            <a:normAutofit/>
          </a:bodyPr>
          <a:lstStyle/>
          <a:p>
            <a:r>
              <a:rPr lang="en-IN" sz="3600" dirty="0"/>
              <a:t>Characteristics of Fraudulent Transactions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180606-AD58-73E6-8B87-2FDE89771621}"/>
              </a:ext>
            </a:extLst>
          </p:cNvPr>
          <p:cNvSpPr txBox="1"/>
          <p:nvPr/>
        </p:nvSpPr>
        <p:spPr>
          <a:xfrm>
            <a:off x="735251" y="5232787"/>
            <a:ext cx="10721498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kern="1200" dirty="0">
                <a:solidFill>
                  <a:schemeClr val="tx1"/>
                </a:solidFill>
                <a:effectLst/>
              </a:rPr>
              <a:t>Month v/s fraudulent transactions</a:t>
            </a:r>
            <a:endParaRPr lang="en-IN" sz="1800" b="0" i="0" u="none" strike="noStrike" dirty="0">
              <a:solidFill>
                <a:schemeClr val="tx1"/>
              </a:solidFill>
              <a:effectLst/>
            </a:endParaRPr>
          </a:p>
          <a:p>
            <a:endParaRPr lang="en-US" b="1" dirty="0"/>
          </a:p>
          <a:p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of the frauds are noticed to happen in May followed by March and June in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FraudTrain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Data and in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FraudTest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data July has the highest fraudulent cases.</a:t>
            </a:r>
            <a:endParaRPr lang="en-IN" sz="1800" b="0" i="0" u="none" strike="noStrike" dirty="0">
              <a:solidFill>
                <a:schemeClr val="tx1"/>
              </a:solidFill>
              <a:effectLst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7AC778-74E2-56FB-A6FB-72BD41409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0253" y="1595534"/>
            <a:ext cx="6027575" cy="32937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0C967F-8255-C03B-1F15-DE2CE2E461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172" y="1619546"/>
            <a:ext cx="5732106" cy="326969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19D88BD-6960-ECE4-2409-52CC4BFF50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63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654"/>
    </mc:Choice>
    <mc:Fallback>
      <p:transition spd="slow" advTm="29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F7620-7FF6-9C85-A8EA-F818519FE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21357"/>
            <a:ext cx="10364451" cy="1596177"/>
          </a:xfrm>
        </p:spPr>
        <p:txBody>
          <a:bodyPr>
            <a:normAutofit/>
          </a:bodyPr>
          <a:lstStyle/>
          <a:p>
            <a:r>
              <a:rPr lang="en-IN" sz="3600" dirty="0"/>
              <a:t>Characteristics of Fraudulent Transactions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180606-AD58-73E6-8B87-2FDE89771621}"/>
              </a:ext>
            </a:extLst>
          </p:cNvPr>
          <p:cNvSpPr txBox="1"/>
          <p:nvPr/>
        </p:nvSpPr>
        <p:spPr>
          <a:xfrm>
            <a:off x="533089" y="5243818"/>
            <a:ext cx="11125821" cy="11849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kern="1200" dirty="0">
                <a:solidFill>
                  <a:schemeClr val="tx1"/>
                </a:solidFill>
                <a:effectLst/>
              </a:rPr>
              <a:t>Age v/s fraudulent transactions</a:t>
            </a:r>
            <a:endParaRPr lang="en-IN" sz="1800" b="0" i="0" u="none" strike="noStrike" dirty="0">
              <a:solidFill>
                <a:schemeClr val="tx1"/>
              </a:solidFill>
              <a:effectLst/>
            </a:endParaRPr>
          </a:p>
          <a:p>
            <a:endParaRPr lang="en-US" b="1" dirty="0"/>
          </a:p>
          <a:p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People of age group between 40 to 50 years are the highest effected segment for fraudulent transactions, followed by 30-40 and so on.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9D95AA-7FED-4885-5ABF-5A822D1FB0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87"/>
          <a:stretch/>
        </p:blipFill>
        <p:spPr>
          <a:xfrm>
            <a:off x="130328" y="1601525"/>
            <a:ext cx="5897248" cy="32130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650540-9674-9248-5FBF-E9135B9265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2830" y="1601525"/>
            <a:ext cx="5709590" cy="321307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AF38CAC-9B2E-568B-B2BA-D3AE4B0116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719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03"/>
    </mc:Choice>
    <mc:Fallback>
      <p:transition spd="slow" advTm="222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FF27-2752-F427-B516-10CC2EB14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431901"/>
            <a:ext cx="10364451" cy="1596177"/>
          </a:xfrm>
        </p:spPr>
        <p:txBody>
          <a:bodyPr/>
          <a:lstStyle/>
          <a:p>
            <a:r>
              <a:rPr lang="en-IN" dirty="0"/>
              <a:t>Cost Benefit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CDF0D6-03AD-04A3-3C84-D1425396B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055" y="3429000"/>
            <a:ext cx="10211685" cy="19585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23D13B-045E-2633-EFE8-78335D2F30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3739" y="2028078"/>
            <a:ext cx="7864522" cy="103641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AE4D613-22E4-DEC2-C060-8313268507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39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95"/>
    </mc:Choice>
    <mc:Fallback>
      <p:transition spd="slow" advTm="21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A8F3D-96EF-5FFC-EA58-06271176D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Current Incurred Losses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99BC7-283B-4924-4D37-51FE5737A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77,183 credit card transactions per month</a:t>
            </a:r>
          </a:p>
          <a:p>
            <a:r>
              <a:rPr lang="en-US" dirty="0"/>
              <a:t>402 fraudulent transactions per month</a:t>
            </a:r>
          </a:p>
          <a:p>
            <a:r>
              <a:rPr lang="en-US" dirty="0"/>
              <a:t>$ 530.66 amount per fraud transaction</a:t>
            </a:r>
          </a:p>
          <a:p>
            <a:r>
              <a:rPr lang="en-US" dirty="0"/>
              <a:t>Total costs incurred from fraud transactions is $ 213,392.2</a:t>
            </a: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EC82ACF-E199-5CAE-A365-51CD061732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508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12"/>
    </mc:Choice>
    <mc:Fallback>
      <p:transition spd="slow" advTm="223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42ADD-8E99-C60E-D505-EE3CE8D13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New Model Deployment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9C8C7-9852-4B33-1C6C-2FB5646AD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cost to provide customer support to these transactions is $ 5167 in total </a:t>
            </a:r>
          </a:p>
          <a:p>
            <a:r>
              <a:rPr lang="en-US" dirty="0"/>
              <a:t>77 fraudulent transactions not detected by model which amounts to $ 41082 loss </a:t>
            </a:r>
          </a:p>
          <a:p>
            <a:r>
              <a:rPr lang="en-US" dirty="0"/>
              <a:t>Total cost incurred after new model deployment is $ 25708</a:t>
            </a:r>
          </a:p>
          <a:p>
            <a:r>
              <a:rPr lang="en-US" dirty="0"/>
              <a:t>Final savings after new model deployment is ~$ 187683</a:t>
            </a: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93DDBB9-9A62-C5A8-C361-7FE6439393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573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50"/>
    </mc:Choice>
    <mc:Fallback>
      <p:transition spd="slow" advTm="38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F4782-DD5F-1812-3495-C55DA463D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E4635-F81B-2FF2-9C21-5EED03118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 random forest classifier built on top a Kaggle simulated dataset</a:t>
            </a:r>
          </a:p>
          <a:p>
            <a:r>
              <a:rPr lang="en-IN" dirty="0"/>
              <a:t>Class imbalance adjusted using Adaptive Synthetic (ADASYN) sampling method</a:t>
            </a:r>
          </a:p>
          <a:p>
            <a:r>
              <a:rPr lang="en-IN" dirty="0"/>
              <a:t>Manual hyperparameter tuning done due to extensive computational times when</a:t>
            </a:r>
          </a:p>
          <a:p>
            <a:r>
              <a:rPr lang="en-IN" dirty="0"/>
              <a:t>using Grid Search Cross Validation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D34EBCB-4223-5ACD-B2E5-C570D2BD01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21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65"/>
    </mc:Choice>
    <mc:Fallback>
      <p:transition spd="slow" advTm="34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5078F-D325-4F91-F87C-30744CC42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824" y="2437987"/>
            <a:ext cx="10364451" cy="1596177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657EE61-F50D-C194-D4D9-2E00F99EA3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992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75"/>
    </mc:Choice>
    <mc:Fallback>
      <p:transition spd="slow" advTm="13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90C1C-348C-887A-88A8-D10BF60E8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900" y="361951"/>
            <a:ext cx="10364451" cy="1147893"/>
          </a:xfrm>
        </p:spPr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DEC30-348B-83AD-8BF0-D6357DD576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509844"/>
            <a:ext cx="10363826" cy="4852856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Background </a:t>
            </a:r>
          </a:p>
          <a:p>
            <a:r>
              <a:rPr lang="en-IN" dirty="0"/>
              <a:t>Root cause analysis</a:t>
            </a:r>
          </a:p>
          <a:p>
            <a:r>
              <a:rPr lang="en-IN" dirty="0"/>
              <a:t>Problem &amp; impact</a:t>
            </a:r>
          </a:p>
          <a:p>
            <a:r>
              <a:rPr lang="en-IN" dirty="0"/>
              <a:t>Process flow</a:t>
            </a:r>
          </a:p>
          <a:p>
            <a:r>
              <a:rPr lang="en-IN" dirty="0"/>
              <a:t>Data imbalance Analysis</a:t>
            </a:r>
          </a:p>
          <a:p>
            <a:r>
              <a:rPr lang="en-IN" dirty="0"/>
              <a:t>Model performance</a:t>
            </a:r>
          </a:p>
          <a:p>
            <a:r>
              <a:rPr lang="en-IN" dirty="0"/>
              <a:t>Characteristics of transactions</a:t>
            </a:r>
          </a:p>
          <a:p>
            <a:r>
              <a:rPr lang="en-IN" dirty="0"/>
              <a:t>Cost benefit analysis</a:t>
            </a:r>
          </a:p>
          <a:p>
            <a:r>
              <a:rPr lang="en-IN" dirty="0"/>
              <a:t>Current losses</a:t>
            </a:r>
          </a:p>
          <a:p>
            <a:r>
              <a:rPr lang="en-IN" dirty="0"/>
              <a:t>After implementation of new model</a:t>
            </a:r>
          </a:p>
          <a:p>
            <a:r>
              <a:rPr lang="en-IN" dirty="0"/>
              <a:t>Data methodology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622F49B-FDFE-AF87-0797-D9413B23E8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669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89"/>
    </mc:Choice>
    <mc:Fallback>
      <p:transition spd="slow" advTm="31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3E042-35D5-4D21-B17C-969097880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23740"/>
          </a:xfrm>
        </p:spPr>
        <p:txBody>
          <a:bodyPr/>
          <a:lstStyle/>
          <a:p>
            <a:r>
              <a:rPr lang="en-IN" b="1" dirty="0">
                <a:latin typeface="+mn-lt"/>
              </a:rPr>
              <a:t>BACKGRAOUND OF PROBLEM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33361-C9FD-3C6A-B21C-8B6AE7A09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1228" y="1620645"/>
            <a:ext cx="10364452" cy="3424107"/>
          </a:xfrm>
        </p:spPr>
        <p:txBody>
          <a:bodyPr/>
          <a:lstStyle/>
          <a:p>
            <a:pPr algn="just"/>
            <a:r>
              <a:rPr lang="en-IN" sz="1800" dirty="0"/>
              <a:t>Huge revenue loss due to unauthorised transactions during non-peak and odd hours of the day.</a:t>
            </a:r>
          </a:p>
          <a:p>
            <a:pPr algn="just"/>
            <a:r>
              <a:rPr lang="en-IN" sz="1800" dirty="0"/>
              <a:t>Source: Stolen/lost cards, ATM skimming at various POS terminals.</a:t>
            </a:r>
          </a:p>
          <a:p>
            <a:pPr algn="just"/>
            <a:r>
              <a:rPr lang="en-IN" sz="1800" dirty="0"/>
              <a:t>Stopping the fraudsters/fraudulent activity is highly impossible as they actively find alternate ways.</a:t>
            </a:r>
          </a:p>
          <a:p>
            <a:pPr algn="just"/>
            <a:r>
              <a:rPr lang="en-IN" sz="1800" dirty="0"/>
              <a:t>Extra level authentication is complex &amp; tedious job.</a:t>
            </a:r>
          </a:p>
          <a:p>
            <a:pPr algn="just"/>
            <a:r>
              <a:rPr lang="en-IN" sz="1800" dirty="0"/>
              <a:t>Goal is to detect and prevent the fraudulent transactions before the financial crisis.</a:t>
            </a:r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AA7E644-04FC-F459-774D-3289884709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07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351"/>
    </mc:Choice>
    <mc:Fallback>
      <p:transition spd="slow" advTm="49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BC4D8-08B0-4203-5797-28AC1E53B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301" y="250015"/>
            <a:ext cx="10058400" cy="981628"/>
          </a:xfrm>
        </p:spPr>
        <p:txBody>
          <a:bodyPr/>
          <a:lstStyle/>
          <a:p>
            <a:r>
              <a:rPr lang="en-IN" dirty="0"/>
              <a:t>ROUTE CAUSE ANALYSIS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F316F7-5CA7-BAB5-F4B5-C316FB820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F749AC-8F0B-1626-5BD7-D1A8E4A70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6" y="1231644"/>
            <a:ext cx="11743791" cy="5029197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A5CC4F2-A56B-CC50-0BDE-83D21063E1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30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585"/>
    </mc:Choice>
    <mc:Fallback>
      <p:transition spd="slow" advTm="82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FF325-4CD3-A92E-0DFE-9E82555F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-137267"/>
            <a:ext cx="10364451" cy="1596177"/>
          </a:xfrm>
        </p:spPr>
        <p:txBody>
          <a:bodyPr/>
          <a:lstStyle/>
          <a:p>
            <a:r>
              <a:rPr lang="en-US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UNDERSTANDING THE PROBLEM &amp; IMPACT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535CC-C26D-AF41-9CCD-EF9A8AFE2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861" y="1219426"/>
            <a:ext cx="11252719" cy="5423969"/>
          </a:xfrm>
        </p:spPr>
        <p:txBody>
          <a:bodyPr>
            <a:noAutofit/>
          </a:bodyPr>
          <a:lstStyle/>
          <a:p>
            <a:pPr marL="541338" indent="-363538">
              <a:lnSpc>
                <a:spcPct val="150000"/>
              </a:lnSpc>
            </a:pPr>
            <a:r>
              <a:rPr lang="en-US" sz="1400" dirty="0"/>
              <a:t>Who is involved in the process?</a:t>
            </a:r>
          </a:p>
          <a:p>
            <a:pPr marL="635000" lvl="2" indent="0">
              <a:lnSpc>
                <a:spcPct val="150000"/>
              </a:lnSpc>
              <a:buNone/>
            </a:pPr>
            <a:r>
              <a:rPr lang="en-US" sz="1400" dirty="0"/>
              <a:t>Fraudsters, skimmers who get unauthorized access  to  a customer’s credit card info.</a:t>
            </a:r>
          </a:p>
          <a:p>
            <a:pPr marL="541338" indent="-363538">
              <a:lnSpc>
                <a:spcPct val="150000"/>
              </a:lnSpc>
            </a:pPr>
            <a:r>
              <a:rPr lang="en-US" sz="1400" dirty="0"/>
              <a:t>What do they do with it?</a:t>
            </a:r>
          </a:p>
          <a:p>
            <a:pPr marL="635000" lvl="2" indent="0">
              <a:lnSpc>
                <a:spcPct val="150000"/>
              </a:lnSpc>
              <a:buNone/>
            </a:pPr>
            <a:r>
              <a:rPr lang="en-US" sz="1400" dirty="0"/>
              <a:t>Commit fraudulent transactions: alter genuine cards, create counterfeit cards, steal credit  cards, fraudulent telemarketing. </a:t>
            </a:r>
          </a:p>
          <a:p>
            <a:pPr marL="541338" indent="-363538">
              <a:lnSpc>
                <a:spcPct val="150000"/>
              </a:lnSpc>
            </a:pPr>
            <a:r>
              <a:rPr lang="en-US" sz="1400" dirty="0"/>
              <a:t>Where do the transactions happen?</a:t>
            </a:r>
          </a:p>
          <a:p>
            <a:pPr marL="635000" lvl="2" indent="0">
              <a:lnSpc>
                <a:spcPct val="150000"/>
              </a:lnSpc>
              <a:buNone/>
            </a:pPr>
            <a:r>
              <a:rPr lang="en-US" sz="1400" dirty="0"/>
              <a:t>Most of them happen online and sometimes offline. Online frauds are hard to detect due to difficulty in amassing evidence, time &amp; resource constraints. </a:t>
            </a:r>
          </a:p>
          <a:p>
            <a:pPr marL="541338" indent="-363538">
              <a:lnSpc>
                <a:spcPct val="150000"/>
              </a:lnSpc>
            </a:pPr>
            <a:r>
              <a:rPr lang="en-US" sz="1400" dirty="0"/>
              <a:t>When does it happen?</a:t>
            </a:r>
          </a:p>
          <a:p>
            <a:pPr marL="635000" lvl="2" indent="0">
              <a:lnSpc>
                <a:spcPct val="150000"/>
              </a:lnSpc>
              <a:buNone/>
            </a:pPr>
            <a:r>
              <a:rPr lang="en-US" sz="1400" dirty="0"/>
              <a:t>Most happen at non-peak and odd hours of the day when user in-active or asleep. </a:t>
            </a:r>
          </a:p>
          <a:p>
            <a:pPr marL="541338" indent="-363538">
              <a:lnSpc>
                <a:spcPct val="150000"/>
              </a:lnSpc>
            </a:pPr>
            <a:r>
              <a:rPr lang="en-US" sz="1400" dirty="0"/>
              <a:t>How is business affected by this?</a:t>
            </a:r>
          </a:p>
          <a:p>
            <a:pPr marL="635000" lvl="2" indent="0">
              <a:lnSpc>
                <a:spcPct val="150000"/>
              </a:lnSpc>
              <a:buNone/>
            </a:pPr>
            <a:r>
              <a:rPr lang="en-US" sz="1400" dirty="0"/>
              <a:t>As bank need to repay customer the total transaction amount in case of fraudulent transaction. Banks suffer from substantial financial loss, lose trust &amp; customer’s credibility.</a:t>
            </a:r>
          </a:p>
          <a:p>
            <a:pPr marL="541338" indent="-447675">
              <a:lnSpc>
                <a:spcPct val="150000"/>
              </a:lnSpc>
              <a:buNone/>
            </a:pPr>
            <a:endParaRPr lang="en-IN" sz="1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F7BD68A-D6CC-74A3-5248-6EFC0B6CF5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805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975"/>
    </mc:Choice>
    <mc:Fallback>
      <p:transition spd="slow" advTm="91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1312C-7178-DF23-D0C6-9EBEE5CA7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469225"/>
            <a:ext cx="10364451" cy="1596177"/>
          </a:xfrm>
        </p:spPr>
        <p:txBody>
          <a:bodyPr/>
          <a:lstStyle/>
          <a:p>
            <a:r>
              <a:rPr lang="en-IN" b="1" dirty="0">
                <a:latin typeface="+mn-lt"/>
              </a:rPr>
              <a:t>PROCESS FLOW</a:t>
            </a:r>
            <a:endParaRPr lang="en-IN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7F104EA-1F00-E370-F077-905CC87A766F}"/>
              </a:ext>
            </a:extLst>
          </p:cNvPr>
          <p:cNvGrpSpPr/>
          <p:nvPr/>
        </p:nvGrpSpPr>
        <p:grpSpPr>
          <a:xfrm>
            <a:off x="1097281" y="2094808"/>
            <a:ext cx="10058400" cy="3420192"/>
            <a:chOff x="234148" y="2173406"/>
            <a:chExt cx="11747575" cy="3341594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F561F4C-3B31-1C69-788B-B935BF398202}"/>
                </a:ext>
              </a:extLst>
            </p:cNvPr>
            <p:cNvSpPr/>
            <p:nvPr/>
          </p:nvSpPr>
          <p:spPr>
            <a:xfrm>
              <a:off x="10057388" y="4244388"/>
              <a:ext cx="1924335" cy="1255594"/>
            </a:xfrm>
            <a:prstGeom prst="round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Validate model with Recall &amp; AUC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1E7ED40-B5AF-9817-F862-1EAE21EEC116}"/>
                </a:ext>
              </a:extLst>
            </p:cNvPr>
            <p:cNvSpPr/>
            <p:nvPr/>
          </p:nvSpPr>
          <p:spPr>
            <a:xfrm>
              <a:off x="2631326" y="4244388"/>
              <a:ext cx="1924335" cy="1255594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Validate model with Recall &amp; AUC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93ED2F2-3639-A61D-77A4-D4086ACEFB52}"/>
                </a:ext>
              </a:extLst>
            </p:cNvPr>
            <p:cNvSpPr/>
            <p:nvPr/>
          </p:nvSpPr>
          <p:spPr>
            <a:xfrm>
              <a:off x="5094174" y="4244388"/>
              <a:ext cx="1924335" cy="1255594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Model Fitting </a:t>
              </a:r>
            </a:p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on Test/unseen Data 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1FD3D0C-88AF-F7D5-9150-620585FEFDEF}"/>
                </a:ext>
              </a:extLst>
            </p:cNvPr>
            <p:cNvSpPr/>
            <p:nvPr/>
          </p:nvSpPr>
          <p:spPr>
            <a:xfrm>
              <a:off x="7575781" y="4244388"/>
              <a:ext cx="1924335" cy="1255594"/>
            </a:xfrm>
            <a:prstGeom prst="round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Compare model performance &amp; chose the best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5CC55F0-A1D2-A622-32A1-E10AD46618A3}"/>
                </a:ext>
              </a:extLst>
            </p:cNvPr>
            <p:cNvSpPr/>
            <p:nvPr/>
          </p:nvSpPr>
          <p:spPr>
            <a:xfrm>
              <a:off x="243526" y="4259406"/>
              <a:ext cx="1924335" cy="1255594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Cost Benefit analysis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F362F1A-08F4-7CD6-F659-F1993E4C1381}"/>
                </a:ext>
              </a:extLst>
            </p:cNvPr>
            <p:cNvCxnSpPr>
              <a:cxnSpLocks/>
              <a:stCxn id="4" idx="1"/>
            </p:cNvCxnSpPr>
            <p:nvPr/>
          </p:nvCxnSpPr>
          <p:spPr>
            <a:xfrm flipH="1">
              <a:off x="9500116" y="4872185"/>
              <a:ext cx="55727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63BDDEF-73D9-0D59-899B-83A9232AB1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18510" y="4872185"/>
              <a:ext cx="55727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BF62379-F95C-ACE9-564F-8C8095D9C2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46282" y="4829530"/>
              <a:ext cx="55727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F148777-8504-6284-3AF8-E9C5694C2854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>
              <a:off x="2167863" y="4872185"/>
              <a:ext cx="46346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D95BDB3-8CA4-5E1A-B738-86FEB778C208}"/>
                </a:ext>
              </a:extLst>
            </p:cNvPr>
            <p:cNvCxnSpPr>
              <a:cxnSpLocks/>
            </p:cNvCxnSpPr>
            <p:nvPr/>
          </p:nvCxnSpPr>
          <p:spPr>
            <a:xfrm>
              <a:off x="10921758" y="2705507"/>
              <a:ext cx="0" cy="81846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E2126E3-F6CC-5095-C5D9-3214E0811065}"/>
                </a:ext>
              </a:extLst>
            </p:cNvPr>
            <p:cNvSpPr/>
            <p:nvPr/>
          </p:nvSpPr>
          <p:spPr>
            <a:xfrm>
              <a:off x="234148" y="2173406"/>
              <a:ext cx="1924335" cy="1255594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Data Import </a:t>
              </a:r>
            </a:p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&amp; </a:t>
              </a:r>
            </a:p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EDA on Train Data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5759208B-B360-418F-D304-E7B0AB479C99}"/>
                </a:ext>
              </a:extLst>
            </p:cNvPr>
            <p:cNvSpPr/>
            <p:nvPr/>
          </p:nvSpPr>
          <p:spPr>
            <a:xfrm>
              <a:off x="2621947" y="2173406"/>
              <a:ext cx="1924335" cy="1255594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Data </a:t>
              </a:r>
            </a:p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Cleaning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636EFC6-09E8-0C3F-CB82-082C4E6E50D2}"/>
                </a:ext>
              </a:extLst>
            </p:cNvPr>
            <p:cNvSpPr/>
            <p:nvPr/>
          </p:nvSpPr>
          <p:spPr>
            <a:xfrm>
              <a:off x="7566403" y="2173406"/>
              <a:ext cx="1924335" cy="1255594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Train, Test </a:t>
              </a:r>
            </a:p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Split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F2E2526B-E653-A40D-B934-F59138CC3B51}"/>
                </a:ext>
              </a:extLst>
            </p:cNvPr>
            <p:cNvSpPr/>
            <p:nvPr/>
          </p:nvSpPr>
          <p:spPr>
            <a:xfrm>
              <a:off x="10048009" y="2173406"/>
              <a:ext cx="1924335" cy="1255594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Build models with various techniques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A5F7CB1-90B7-C5FA-96B0-270734312893}"/>
                </a:ext>
              </a:extLst>
            </p:cNvPr>
            <p:cNvCxnSpPr>
              <a:cxnSpLocks/>
            </p:cNvCxnSpPr>
            <p:nvPr/>
          </p:nvCxnSpPr>
          <p:spPr>
            <a:xfrm>
              <a:off x="2158483" y="2693560"/>
              <a:ext cx="46346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7B7D8F58-3183-BC61-27C6-6B42D3ED9BF5}"/>
                </a:ext>
              </a:extLst>
            </p:cNvPr>
            <p:cNvSpPr/>
            <p:nvPr/>
          </p:nvSpPr>
          <p:spPr>
            <a:xfrm>
              <a:off x="5084797" y="2173406"/>
              <a:ext cx="1924335" cy="1255594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Selecting Feature with significant impact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689C146-C8DC-78D6-94AB-3B8BAC83FE70}"/>
                </a:ext>
              </a:extLst>
            </p:cNvPr>
            <p:cNvCxnSpPr>
              <a:cxnSpLocks/>
            </p:cNvCxnSpPr>
            <p:nvPr/>
          </p:nvCxnSpPr>
          <p:spPr>
            <a:xfrm>
              <a:off x="4546282" y="2719047"/>
              <a:ext cx="53851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BA578BB-2674-F760-F25F-3CB3E0FFC495}"/>
                </a:ext>
              </a:extLst>
            </p:cNvPr>
            <p:cNvCxnSpPr>
              <a:cxnSpLocks/>
            </p:cNvCxnSpPr>
            <p:nvPr/>
          </p:nvCxnSpPr>
          <p:spPr>
            <a:xfrm>
              <a:off x="7009132" y="2787788"/>
              <a:ext cx="55727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1B759DC-B712-4F68-A9C0-0C66D0B25245}"/>
                </a:ext>
              </a:extLst>
            </p:cNvPr>
            <p:cNvCxnSpPr>
              <a:cxnSpLocks/>
            </p:cNvCxnSpPr>
            <p:nvPr/>
          </p:nvCxnSpPr>
          <p:spPr>
            <a:xfrm>
              <a:off x="9490738" y="2759186"/>
              <a:ext cx="55727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9C5EACA-648C-FD33-DC7D-932195EFED1B}"/>
                </a:ext>
              </a:extLst>
            </p:cNvPr>
            <p:cNvCxnSpPr>
              <a:cxnSpLocks/>
            </p:cNvCxnSpPr>
            <p:nvPr/>
          </p:nvCxnSpPr>
          <p:spPr>
            <a:xfrm>
              <a:off x="10912379" y="3429000"/>
              <a:ext cx="0" cy="81846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A2ABB3E-77FE-F1F2-DCC4-2DF024FF59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825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02"/>
    </mc:Choice>
    <mc:Fallback>
      <p:transition spd="slow" advTm="25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E3C93-B642-12E6-15B3-4AB4D499C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Imbalance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D80442-7936-0C5E-C85D-1D622FC68E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184933" y="2441608"/>
            <a:ext cx="6093294" cy="37978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8D9677-10B3-B046-567A-AB8619B6FD0A}"/>
              </a:ext>
            </a:extLst>
          </p:cNvPr>
          <p:cNvSpPr txBox="1"/>
          <p:nvPr/>
        </p:nvSpPr>
        <p:spPr>
          <a:xfrm>
            <a:off x="332171" y="3052520"/>
            <a:ext cx="3717316" cy="22621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b="1" dirty="0"/>
          </a:p>
          <a:p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is highly imbalanced with more than 99% of transactions being Non Fraud and with 0.5% being fraudulent.</a:t>
            </a:r>
          </a:p>
          <a:p>
            <a:endParaRPr lang="en-US" b="1" dirty="0"/>
          </a:p>
          <a:p>
            <a:endParaRPr lang="en-US" b="1" dirty="0"/>
          </a:p>
          <a:p>
            <a:endParaRPr lang="en-IN" sz="1800" b="0" i="0" u="none" strike="noStrike" dirty="0">
              <a:solidFill>
                <a:schemeClr val="tx1"/>
              </a:solidFill>
              <a:effectLst/>
            </a:endParaRPr>
          </a:p>
          <a:p>
            <a:endParaRPr lang="en-IN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6C959DD-AE73-FFA9-3093-BA4DBD0570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475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18"/>
    </mc:Choice>
    <mc:Fallback>
      <p:transition spd="slow" advTm="13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F3EC2-DDAD-E9E8-C23B-BD108B20F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58680"/>
            <a:ext cx="10364451" cy="1060994"/>
          </a:xfrm>
        </p:spPr>
        <p:txBody>
          <a:bodyPr/>
          <a:lstStyle/>
          <a:p>
            <a:r>
              <a:rPr lang="en-IN" dirty="0"/>
              <a:t>Model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E393D-C562-C278-BD70-CC9FE4D84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10" y="961053"/>
            <a:ext cx="5719668" cy="571033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IN" sz="2400" dirty="0"/>
              <a:t>Evaluation metrics: Recall, AUC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IN" sz="2400" dirty="0"/>
              <a:t>Why Recall?</a:t>
            </a:r>
          </a:p>
          <a:p>
            <a:pPr lvl="1" algn="just"/>
            <a:r>
              <a:rPr lang="en-IN" sz="1800" dirty="0"/>
              <a:t>Most likely to predict actual Positive cases(Fraud transactions).</a:t>
            </a:r>
          </a:p>
          <a:p>
            <a:pPr lvl="1" algn="just"/>
            <a:r>
              <a:rPr lang="en-IN" sz="1800" dirty="0"/>
              <a:t>Very helpful to reduce financial loss.</a:t>
            </a:r>
          </a:p>
          <a:p>
            <a:pPr lvl="1" algn="just"/>
            <a:r>
              <a:rPr lang="en-IN" sz="1800" b="0" i="0" dirty="0">
                <a:effectLst/>
              </a:rPr>
              <a:t>Recall = TP / (TP + FN)</a:t>
            </a:r>
            <a:endParaRPr lang="en-IN" sz="1800" dirty="0"/>
          </a:p>
          <a:p>
            <a:pPr lvl="1" algn="just"/>
            <a:r>
              <a:rPr lang="en-IN" sz="1800" dirty="0"/>
              <a:t>High Recall refers to low false negative score.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IN" sz="2400" dirty="0"/>
              <a:t>Why AUC?</a:t>
            </a:r>
          </a:p>
          <a:p>
            <a:pPr lvl="1" algn="just"/>
            <a:r>
              <a:rPr lang="en-US" sz="1800" dirty="0"/>
              <a:t>Best to </a:t>
            </a:r>
            <a:r>
              <a:rPr lang="en-US" sz="1800" b="0" i="0" dirty="0">
                <a:effectLst/>
              </a:rPr>
              <a:t>measure overall performance of a binary classification problem.</a:t>
            </a:r>
          </a:p>
          <a:p>
            <a:pPr lvl="1" algn="just"/>
            <a:r>
              <a:rPr lang="en-US" sz="1800" dirty="0"/>
              <a:t>Best to select optimal threshold value of a model.</a:t>
            </a:r>
          </a:p>
          <a:p>
            <a:pPr lvl="1" algn="just"/>
            <a:r>
              <a:rPr lang="en-US" sz="1800" b="0" i="0" dirty="0">
                <a:effectLst/>
              </a:rPr>
              <a:t>Plots TPR v/s FPR.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909C060-BA4B-05C7-AB43-78DC33C09B57}"/>
              </a:ext>
            </a:extLst>
          </p:cNvPr>
          <p:cNvGrpSpPr/>
          <p:nvPr/>
        </p:nvGrpSpPr>
        <p:grpSpPr>
          <a:xfrm>
            <a:off x="6285724" y="4539802"/>
            <a:ext cx="5583183" cy="1958510"/>
            <a:chOff x="6164058" y="2449745"/>
            <a:chExt cx="5583183" cy="195851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BE74252-6937-4C51-3316-79C7D7180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64058" y="2449745"/>
              <a:ext cx="5583183" cy="195851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30F5529-0B44-5002-EB0F-F1826A65FDCE}"/>
                </a:ext>
              </a:extLst>
            </p:cNvPr>
            <p:cNvSpPr/>
            <p:nvPr/>
          </p:nvSpPr>
          <p:spPr>
            <a:xfrm>
              <a:off x="6354146" y="3797559"/>
              <a:ext cx="5225143" cy="410547"/>
            </a:xfrm>
            <a:prstGeom prst="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37CE790-188B-5DD7-0276-222B33FCFD8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3590" t="439" r="4421" b="8070"/>
          <a:stretch/>
        </p:blipFill>
        <p:spPr>
          <a:xfrm>
            <a:off x="6475812" y="1119674"/>
            <a:ext cx="4870212" cy="2855167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AE74C91B-5F79-3AFF-6AB0-EB02317992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972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56"/>
    </mc:Choice>
    <mc:Fallback>
      <p:transition spd="slow" advTm="40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F7620-7FF6-9C85-A8EA-F818519FE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319937"/>
            <a:ext cx="10364451" cy="1596177"/>
          </a:xfrm>
        </p:spPr>
        <p:txBody>
          <a:bodyPr>
            <a:normAutofit/>
          </a:bodyPr>
          <a:lstStyle/>
          <a:p>
            <a:r>
              <a:rPr lang="en-IN" sz="3600" dirty="0"/>
              <a:t>Characteristics of Fraudulent Transactions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BF737A-7F94-F4AE-7EA2-40680EAE9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154" y="1940768"/>
            <a:ext cx="3400381" cy="37509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180606-AD58-73E6-8B87-2FDE89771621}"/>
              </a:ext>
            </a:extLst>
          </p:cNvPr>
          <p:cNvSpPr txBox="1"/>
          <p:nvPr/>
        </p:nvSpPr>
        <p:spPr>
          <a:xfrm>
            <a:off x="1097280" y="2976465"/>
            <a:ext cx="6049969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800" b="1" i="0" u="none" strike="noStrike" kern="1200" dirty="0">
                <a:solidFill>
                  <a:schemeClr val="tx1"/>
                </a:solidFill>
                <a:effectLst/>
              </a:rPr>
              <a:t>Gender v/s fraudulent transactions</a:t>
            </a:r>
          </a:p>
          <a:p>
            <a:endParaRPr lang="en-US" b="1" dirty="0"/>
          </a:p>
          <a:p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can see that there are slightly more victims in females compared to males.</a:t>
            </a:r>
          </a:p>
          <a:p>
            <a:endParaRPr lang="en-US" b="1" dirty="0"/>
          </a:p>
          <a:p>
            <a:endParaRPr lang="en-US" b="1" dirty="0"/>
          </a:p>
          <a:p>
            <a:endParaRPr lang="en-IN" sz="1800" b="0" i="0" u="none" strike="noStrike" dirty="0">
              <a:solidFill>
                <a:schemeClr val="tx1"/>
              </a:solidFill>
              <a:effectLst/>
            </a:endParaRPr>
          </a:p>
          <a:p>
            <a:endParaRPr lang="en-IN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E27EADA-1B92-9BE5-0306-EB56338E55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540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73"/>
    </mc:Choice>
    <mc:Fallback>
      <p:transition spd="slow" advTm="25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www.w3.org/XML/1998/namespace"/>
    <ds:schemaRef ds:uri="http://purl.org/dc/terms/"/>
    <ds:schemaRef ds:uri="http://schemas.openxmlformats.org/package/2006/metadata/core-properties"/>
    <ds:schemaRef ds:uri="http://schemas.microsoft.com/sharepoint/v3"/>
    <ds:schemaRef ds:uri="http://purl.org/dc/elements/1.1/"/>
    <ds:schemaRef ds:uri="71af3243-3dd4-4a8d-8c0d-dd76da1f02a5"/>
    <ds:schemaRef ds:uri="http://schemas.microsoft.com/office/2006/documentManagement/types"/>
    <ds:schemaRef ds:uri="http://schemas.microsoft.com/office/infopath/2007/PartnerControls"/>
    <ds:schemaRef ds:uri="http://purl.org/dc/dcmitype/"/>
    <ds:schemaRef ds:uri="230e9df3-be65-4c73-a93b-d1236ebd677e"/>
    <ds:schemaRef ds:uri="16c05727-aa75-4e4a-9b5f-8a80a1165891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1707</TotalTime>
  <Words>676</Words>
  <Application>Microsoft Office PowerPoint</Application>
  <PresentationFormat>Widescreen</PresentationFormat>
  <Paragraphs>102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Tw Cen MT</vt:lpstr>
      <vt:lpstr>Droplet</vt:lpstr>
      <vt:lpstr>CREDIT CARD FRAUD DETECTION</vt:lpstr>
      <vt:lpstr>Agenda</vt:lpstr>
      <vt:lpstr>BACKGRAOUND OF PROBLEM</vt:lpstr>
      <vt:lpstr>ROUTE CAUSE ANALYSIS</vt:lpstr>
      <vt:lpstr>UNDERSTANDING THE PROBLEM &amp; IMPACT</vt:lpstr>
      <vt:lpstr>PROCESS FLOW</vt:lpstr>
      <vt:lpstr>Data Imbalance Analysis</vt:lpstr>
      <vt:lpstr>Model Performance</vt:lpstr>
      <vt:lpstr>Characteristics of Fraudulent Transactions</vt:lpstr>
      <vt:lpstr>Characteristics of Fraudulent Transactions</vt:lpstr>
      <vt:lpstr>Characteristics of Fraudulent Transactions</vt:lpstr>
      <vt:lpstr>Characteristics of Fraudulent Transactions</vt:lpstr>
      <vt:lpstr>Cost Benefit Analysis</vt:lpstr>
      <vt:lpstr>Current Incurred Losses</vt:lpstr>
      <vt:lpstr>After New Model Deployment</vt:lpstr>
      <vt:lpstr>Data methodology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FRAUD DETECTION</dc:title>
  <dc:creator>sudha22krishna@outlook.com</dc:creator>
  <cp:lastModifiedBy>sudha22krishna@outlook.com</cp:lastModifiedBy>
  <cp:revision>8</cp:revision>
  <dcterms:created xsi:type="dcterms:W3CDTF">2023-12-30T07:55:38Z</dcterms:created>
  <dcterms:modified xsi:type="dcterms:W3CDTF">2024-01-03T13:39:11Z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